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73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B2A80-DBFE-4433-8BDC-7B93A81F3B20}" type="datetimeFigureOut">
              <a:rPr lang="pt-BR" smtClean="0"/>
              <a:pPr/>
              <a:t>05/03/2013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CBDF3-4827-44F1-B083-8824C865C44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A008-4479-4BDB-A32C-D6646764BE78}" type="datetimeFigureOut">
              <a:rPr lang="pt-BR" smtClean="0"/>
              <a:pPr/>
              <a:t>05/03/2013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89A8B0D-55A4-47DA-B3F6-2102EF4834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A008-4479-4BDB-A32C-D6646764BE78}" type="datetimeFigureOut">
              <a:rPr lang="pt-BR" smtClean="0"/>
              <a:pPr/>
              <a:t>05/03/2013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8B0D-55A4-47DA-B3F6-2102EF4834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A008-4479-4BDB-A32C-D6646764BE78}" type="datetimeFigureOut">
              <a:rPr lang="pt-BR" smtClean="0"/>
              <a:pPr/>
              <a:t>05/03/2013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8B0D-55A4-47DA-B3F6-2102EF4834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A008-4479-4BDB-A32C-D6646764BE78}" type="datetimeFigureOut">
              <a:rPr lang="pt-BR" smtClean="0"/>
              <a:pPr/>
              <a:t>05/03/2013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89A8B0D-55A4-47DA-B3F6-2102EF4834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A008-4479-4BDB-A32C-D6646764BE78}" type="datetimeFigureOut">
              <a:rPr lang="pt-BR" smtClean="0"/>
              <a:pPr/>
              <a:t>05/03/2013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8B0D-55A4-47DA-B3F6-2102EF4834F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A008-4479-4BDB-A32C-D6646764BE78}" type="datetimeFigureOut">
              <a:rPr lang="pt-BR" smtClean="0"/>
              <a:pPr/>
              <a:t>05/03/2013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8B0D-55A4-47DA-B3F6-2102EF4834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A008-4479-4BDB-A32C-D6646764BE78}" type="datetimeFigureOut">
              <a:rPr lang="pt-BR" smtClean="0"/>
              <a:pPr/>
              <a:t>05/03/2013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89A8B0D-55A4-47DA-B3F6-2102EF4834F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A008-4479-4BDB-A32C-D6646764BE78}" type="datetimeFigureOut">
              <a:rPr lang="pt-BR" smtClean="0"/>
              <a:pPr/>
              <a:t>05/03/2013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8B0D-55A4-47DA-B3F6-2102EF4834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A008-4479-4BDB-A32C-D6646764BE78}" type="datetimeFigureOut">
              <a:rPr lang="pt-BR" smtClean="0"/>
              <a:pPr/>
              <a:t>05/03/2013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8B0D-55A4-47DA-B3F6-2102EF4834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A008-4479-4BDB-A32C-D6646764BE78}" type="datetimeFigureOut">
              <a:rPr lang="pt-BR" smtClean="0"/>
              <a:pPr/>
              <a:t>05/03/2013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8B0D-55A4-47DA-B3F6-2102EF4834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A008-4479-4BDB-A32C-D6646764BE78}" type="datetimeFigureOut">
              <a:rPr lang="pt-BR" smtClean="0"/>
              <a:pPr/>
              <a:t>05/03/2013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8B0D-55A4-47DA-B3F6-2102EF4834F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18A008-4479-4BDB-A32C-D6646764BE78}" type="datetimeFigureOut">
              <a:rPr lang="pt-BR" smtClean="0"/>
              <a:pPr/>
              <a:t>05/03/2013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89A8B0D-55A4-47DA-B3F6-2102EF4834F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infoescola.com/ecologia/novo-codigo-florestal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45708" cy="1084158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Comic Sans MS" pitchFamily="66" charset="0"/>
              </a:rPr>
              <a:t>Você sabe o que é o Novo Código Florestal?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Comic Sans MS" pitchFamily="66" charset="0"/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sz="half" idx="1"/>
          </p:nvPr>
        </p:nvSpPr>
        <p:spPr>
          <a:xfrm>
            <a:off x="142844" y="1071546"/>
            <a:ext cx="4572032" cy="550072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pt-BR" sz="4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just"/>
            <a:r>
              <a:rPr lang="pt-BR" sz="4800" dirty="0" smtClean="0">
                <a:solidFill>
                  <a:schemeClr val="tx1"/>
                </a:solidFill>
                <a:latin typeface="Comic Sans MS" pitchFamily="66" charset="0"/>
              </a:rPr>
              <a:t>O </a:t>
            </a:r>
            <a:r>
              <a:rPr lang="pt-BR" sz="4800" b="1" dirty="0" smtClean="0">
                <a:solidFill>
                  <a:schemeClr val="tx1"/>
                </a:solidFill>
                <a:latin typeface="Comic Sans MS" pitchFamily="66" charset="0"/>
              </a:rPr>
              <a:t>Novo Código Florestal</a:t>
            </a:r>
            <a:r>
              <a:rPr lang="pt-BR" sz="4800" dirty="0" smtClean="0">
                <a:solidFill>
                  <a:schemeClr val="tx1"/>
                </a:solidFill>
                <a:latin typeface="Comic Sans MS" pitchFamily="66" charset="0"/>
              </a:rPr>
              <a:t>, como também é chamada a Lei N.º 4.771 de 15 de setembro de 1965, trata das florestas em território brasileiro e demais formas de vegetação, define a Amazônia Legal, os direitos de propriedade e restrições de uso para algumas regiões que compreendem estas formações vegetais e os critérios para supressão e exploração da vegetação nativa.</a:t>
            </a:r>
          </a:p>
          <a:p>
            <a:pPr algn="just"/>
            <a:r>
              <a:rPr lang="pt-BR" sz="4800" dirty="0" smtClean="0">
                <a:solidFill>
                  <a:schemeClr val="tx1"/>
                </a:solidFill>
                <a:latin typeface="Comic Sans MS" pitchFamily="66" charset="0"/>
              </a:rPr>
              <a:t>Segundo o Novo Código Florestal “As florestas existentes no território nacional e as demais formas de vegetação, (…), são bens de interesse comum a todos os habitantes do País…”, explicitando o valor intrínseco das florestas e vegetações nativas a despeito de seu valor comercial. </a:t>
            </a:r>
          </a:p>
          <a:p>
            <a:pPr algn="just"/>
            <a:r>
              <a:rPr lang="pt-BR" sz="4800" dirty="0" smtClean="0">
                <a:solidFill>
                  <a:schemeClr val="tx1"/>
                </a:solidFill>
                <a:latin typeface="Comic Sans MS" pitchFamily="66" charset="0"/>
              </a:rPr>
              <a:t>O Novo Código Florestal define ainda, a região da Amazônia Legal como a que compreende os “…Estados do Acre, Pará, Roraima, Rondônia, Amapá e Mato Grosso e regiões ao norte do paralelo 13° S, dos Estados de Tocantins e Goiás, e ao oeste do meridiano de 44° W, do Estado do Maranhão”. Abrangendo toda a chamada “Amazônia brasileira”.</a:t>
            </a:r>
          </a:p>
          <a:p>
            <a:pPr algn="just"/>
            <a:r>
              <a:rPr lang="pt-BR" sz="4800" dirty="0" smtClean="0">
                <a:solidFill>
                  <a:schemeClr val="tx1"/>
                </a:solidFill>
                <a:latin typeface="Comic Sans MS" pitchFamily="66" charset="0"/>
              </a:rPr>
              <a:t>O Artigo 16º sobre a existência de “reserva legal” em toda propriedade, sendo que o percentual da propriedade que deve ser destinado a esse fim, segundo o Novo Código, chega a 80% na região da Amazônia Legal. Reserva na qual é proibida a supressão da vegetação nativa e só é permitida a utilização sob regime de manejo florestal sustentável. </a:t>
            </a:r>
          </a:p>
          <a:p>
            <a:pPr algn="just"/>
            <a:r>
              <a:rPr lang="pt-BR" sz="4800" dirty="0" smtClean="0">
                <a:solidFill>
                  <a:schemeClr val="tx1"/>
                </a:solidFill>
                <a:latin typeface="Comic Sans MS" pitchFamily="66" charset="0"/>
              </a:rPr>
              <a:t>Fonte: </a:t>
            </a:r>
            <a:r>
              <a:rPr lang="pt-BR" sz="4800" u="sng" dirty="0" smtClean="0">
                <a:latin typeface="Comic Sans MS" pitchFamily="66" charset="0"/>
                <a:hlinkClick r:id="rId2"/>
              </a:rPr>
              <a:t>http://www.infoescola.com/ecologia/novo-codigo-florestal</a:t>
            </a:r>
            <a:r>
              <a:rPr lang="pt-BR" sz="4800" dirty="0" smtClean="0">
                <a:latin typeface="Comic Sans MS" pitchFamily="66" charset="0"/>
              </a:rPr>
              <a:t> </a:t>
            </a:r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pic>
        <p:nvPicPr>
          <p:cNvPr id="15" name="Espaço Reservado para Conteúdo 14" descr="pp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6314" y="1571612"/>
            <a:ext cx="3643338" cy="4352159"/>
          </a:xfr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>
                <a:latin typeface="Comic Sans MS" pitchFamily="66" charset="0"/>
              </a:rPr>
              <a:t>Economize!!</a:t>
            </a:r>
            <a:br>
              <a:rPr lang="pt-BR" dirty="0" smtClean="0">
                <a:latin typeface="Comic Sans MS" pitchFamily="66" charset="0"/>
              </a:rPr>
            </a:br>
            <a:r>
              <a:rPr lang="pt-BR" dirty="0" smtClean="0">
                <a:latin typeface="Comic Sans MS" pitchFamily="66" charset="0"/>
              </a:rPr>
              <a:t>Por que poupar energia?</a:t>
            </a:r>
            <a:endParaRPr lang="pt-BR" dirty="0">
              <a:latin typeface="Comic Sans MS" pitchFamily="66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785786" y="1928803"/>
            <a:ext cx="7215238" cy="214314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pt-BR" dirty="0" smtClean="0">
                <a:latin typeface="Comic Sans MS" pitchFamily="66" charset="0"/>
              </a:rPr>
              <a:t>  A eletricidade é produzida em centrais hídricas e térmicas, com queima de combustíveis fósseis (carvão, gás natural e derivados de petróleo), que são queimados para produção (esquentadores, caldeiras, etc.).</a:t>
            </a:r>
          </a:p>
          <a:p>
            <a:pPr>
              <a:buNone/>
            </a:pPr>
            <a:endParaRPr lang="pt-BR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pt-BR" dirty="0" smtClean="0">
                <a:latin typeface="Comic Sans MS" pitchFamily="66" charset="0"/>
              </a:rPr>
              <a:t>  A utilização de combustíveis fósseis tem grandes </a:t>
            </a:r>
            <a:r>
              <a:rPr lang="pt-BR" b="1" u="sng" dirty="0" smtClean="0">
                <a:latin typeface="Comic Sans MS" pitchFamily="66" charset="0"/>
              </a:rPr>
              <a:t>impactos ambientais </a:t>
            </a:r>
            <a:r>
              <a:rPr lang="pt-BR" dirty="0" smtClean="0">
                <a:latin typeface="Comic Sans MS" pitchFamily="66" charset="0"/>
              </a:rPr>
              <a:t>devido à produção de Co2 e de outras fontes de poluição.</a:t>
            </a:r>
            <a:endParaRPr lang="pt-BR" dirty="0">
              <a:latin typeface="Comic Sans MS" pitchFamily="66" charset="0"/>
            </a:endParaRPr>
          </a:p>
        </p:txBody>
      </p:sp>
      <p:pic>
        <p:nvPicPr>
          <p:cNvPr id="2055" name="Picture 7" descr="C:\Documents and Settings\Administrador\Desktop\Vitor\Logo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4357694"/>
            <a:ext cx="2238375" cy="1962150"/>
          </a:xfrm>
          <a:prstGeom prst="rect">
            <a:avLst/>
          </a:prstGeom>
          <a:noFill/>
        </p:spPr>
      </p:pic>
      <p:pic>
        <p:nvPicPr>
          <p:cNvPr id="2057" name="Picture 9" descr="C:\Documents and Settings\Administrador\Desktop\Vitor\b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4214818"/>
            <a:ext cx="3500462" cy="23860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1143000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latin typeface="Comic Sans MS" pitchFamily="66" charset="0"/>
              </a:rPr>
              <a:t>Cada copo descartável pode levar mais de 100 anos para se decompor na natureza</a:t>
            </a:r>
            <a:endParaRPr lang="pt-BR" sz="2400" b="1" dirty="0">
              <a:latin typeface="Comic Sans MS" pitchFamily="66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57224" y="5357826"/>
            <a:ext cx="7715304" cy="10715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dirty="0" smtClean="0">
                <a:latin typeface="Comic Sans MS" pitchFamily="66" charset="0"/>
              </a:rPr>
              <a:t>Use copo descartável de forma consciente!</a:t>
            </a:r>
            <a:endParaRPr lang="pt-BR" sz="2800" b="1" dirty="0">
              <a:latin typeface="Comic Sans MS" pitchFamily="66" charset="0"/>
            </a:endParaRPr>
          </a:p>
        </p:txBody>
      </p:sp>
      <p:pic>
        <p:nvPicPr>
          <p:cNvPr id="2055" name="Picture 7" descr="C:\Documents and Settings\Administrador\Desktop\Vitor\Logo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500306"/>
            <a:ext cx="2857520" cy="2247902"/>
          </a:xfrm>
          <a:prstGeom prst="rect">
            <a:avLst/>
          </a:prstGeom>
          <a:noFill/>
        </p:spPr>
      </p:pic>
      <p:pic>
        <p:nvPicPr>
          <p:cNvPr id="24578" name="Picture 2" descr="C:\Documents and Settings\Administrador\Desktop\Vitor\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785926"/>
            <a:ext cx="2533652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785786" y="1285860"/>
            <a:ext cx="8001056" cy="1714512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latin typeface="Comic Sans MS" pitchFamily="66" charset="0"/>
              </a:rPr>
              <a:t>O consumo de energia afeta várias formas o meio ambiente e Faz com que os recursos naturais se esgotem cada vez mais rápido.</a:t>
            </a:r>
            <a:endParaRPr lang="pt-BR" sz="2000" dirty="0">
              <a:latin typeface="Comic Sans MS" pitchFamily="66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928662" y="214290"/>
            <a:ext cx="6786610" cy="12858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b="1" dirty="0" smtClean="0">
                <a:latin typeface="Comic Sans MS" pitchFamily="66" charset="0"/>
              </a:rPr>
              <a:t>Diminua a consumo de energia!</a:t>
            </a:r>
            <a:endParaRPr lang="pt-BR" b="1" dirty="0">
              <a:latin typeface="Comic Sans MS" pitchFamily="66" charset="0"/>
            </a:endParaRPr>
          </a:p>
        </p:txBody>
      </p:sp>
      <p:pic>
        <p:nvPicPr>
          <p:cNvPr id="2055" name="Picture 7" descr="C:\Documents and Settings\Administrador\Desktop\Vitor\Logo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3357562"/>
            <a:ext cx="2857520" cy="2247902"/>
          </a:xfrm>
          <a:prstGeom prst="rect">
            <a:avLst/>
          </a:prstGeom>
          <a:noFill/>
        </p:spPr>
      </p:pic>
      <p:pic>
        <p:nvPicPr>
          <p:cNvPr id="25602" name="Picture 2" descr="C:\Documents and Settings\Administrador\Desktop\Vitor\K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110776"/>
            <a:ext cx="2214578" cy="2818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71472" y="1428736"/>
            <a:ext cx="8115328" cy="1357322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Comic Sans MS" pitchFamily="66" charset="0"/>
              </a:rPr>
              <a:t>Antes de imprimir, pense se é realmente necessário, pois Muitas árvores podem ser poupadas!</a:t>
            </a:r>
            <a:endParaRPr lang="pt-BR" sz="2400" dirty="0">
              <a:latin typeface="Comic Sans MS" pitchFamily="66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00100" y="571480"/>
            <a:ext cx="6143668" cy="9286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b="1" dirty="0" smtClean="0">
                <a:latin typeface="Comic Sans MS" pitchFamily="66" charset="0"/>
              </a:rPr>
              <a:t>Diminua a o uso de papel!</a:t>
            </a:r>
            <a:endParaRPr lang="pt-BR" b="1" dirty="0">
              <a:latin typeface="Comic Sans MS" pitchFamily="66" charset="0"/>
            </a:endParaRPr>
          </a:p>
        </p:txBody>
      </p:sp>
      <p:pic>
        <p:nvPicPr>
          <p:cNvPr id="2055" name="Picture 7" descr="C:\Documents and Settings\Administrador\Desktop\Vitor\Logo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429000"/>
            <a:ext cx="3220766" cy="2533654"/>
          </a:xfrm>
          <a:prstGeom prst="rect">
            <a:avLst/>
          </a:prstGeom>
          <a:noFill/>
        </p:spPr>
      </p:pic>
      <p:pic>
        <p:nvPicPr>
          <p:cNvPr id="26626" name="Picture 2" descr="C:\Documents and Settings\Administrador\Desktop\Vitor\papel_arvo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071810"/>
            <a:ext cx="2855910" cy="2991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00034" y="4071942"/>
            <a:ext cx="5143536" cy="1928826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>
                <a:latin typeface="Comic Sans MS" pitchFamily="66" charset="0"/>
              </a:rPr>
              <a:t>A água doce representa 2,8 na superfície do planeta.</a:t>
            </a:r>
            <a:br>
              <a:rPr lang="pt-BR" sz="2400" dirty="0" smtClean="0">
                <a:latin typeface="Comic Sans MS" pitchFamily="66" charset="0"/>
              </a:rPr>
            </a:br>
            <a:r>
              <a:rPr lang="pt-BR" sz="2400" dirty="0" smtClean="0">
                <a:latin typeface="Comic Sans MS" pitchFamily="66" charset="0"/>
              </a:rPr>
              <a:t/>
            </a:r>
            <a:br>
              <a:rPr lang="pt-BR" sz="2400" dirty="0" smtClean="0">
                <a:latin typeface="Comic Sans MS" pitchFamily="66" charset="0"/>
              </a:rPr>
            </a:br>
            <a:r>
              <a:rPr lang="pt-BR" sz="2400" dirty="0" smtClean="0">
                <a:latin typeface="Comic Sans MS" pitchFamily="66" charset="0"/>
              </a:rPr>
              <a:t>Vamos poupá-la!</a:t>
            </a:r>
            <a:endParaRPr lang="pt-BR" sz="2400" dirty="0">
              <a:latin typeface="Comic Sans MS" pitchFamily="66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 rot="20635045">
            <a:off x="-229171" y="1358386"/>
            <a:ext cx="3298529" cy="94244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t-BR" dirty="0" smtClean="0">
                <a:solidFill>
                  <a:schemeClr val="tx1"/>
                </a:solidFill>
                <a:latin typeface="Comic Sans MS" pitchFamily="66" charset="0"/>
              </a:rPr>
              <a:t>Diminua a o consumo de água!</a:t>
            </a:r>
            <a:endParaRPr lang="pt-BR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055" name="Picture 7" descr="C:\Documents and Settings\Administrador\Desktop\Vitor\Logo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214818"/>
            <a:ext cx="2857520" cy="2247902"/>
          </a:xfrm>
          <a:prstGeom prst="rect">
            <a:avLst/>
          </a:prstGeom>
          <a:noFill/>
        </p:spPr>
      </p:pic>
      <p:pic>
        <p:nvPicPr>
          <p:cNvPr id="27650" name="Picture 2" descr="C:\Documents and Settings\Administrador\Desktop\Vitor\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214422"/>
            <a:ext cx="3286148" cy="2531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8674" name="Picture 2" descr="C:\Documents and Settings\Administrador\Desktop\Vitor\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8675" name="Picture 3" descr="C:\Documents and Settings\Administrador\Desktop\Vitor\Logo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643182"/>
            <a:ext cx="2238375" cy="1962150"/>
          </a:xfrm>
          <a:prstGeom prst="rect">
            <a:avLst/>
          </a:prstGeom>
          <a:noFill/>
        </p:spPr>
      </p:pic>
      <p:pic>
        <p:nvPicPr>
          <p:cNvPr id="5" name="Picture 2" descr="brasão ja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642918"/>
            <a:ext cx="1503367" cy="175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038600" cy="514353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omic Sans MS" pitchFamily="66" charset="0"/>
              </a:rPr>
              <a:t>Através da Portaria nº 012/2013, de  06 de fevereiro de 2013, passou a ser implantado na Câmara Municipal, o “Programa de Boas Práticas Ambientais no Poder Legislativo”, que estabelece diretrizes propondo metas de economia de água e energia, diminuição da produção de lixo, coleta seletiva e, além de outras ações, que visam a educação e a consciência ambiental de todos servidores e de todos os munícipes.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omic Sans MS" pitchFamily="66" charset="0"/>
              </a:rPr>
              <a:t>A Política Socioambiental tem as seguintes ações: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omic Sans MS" pitchFamily="66" charset="0"/>
              </a:rPr>
              <a:t>1- Coleta Seletiva;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omic Sans MS" pitchFamily="66" charset="0"/>
              </a:rPr>
              <a:t>2- Medidas para redução da produção de lixo;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omic Sans MS" pitchFamily="66" charset="0"/>
              </a:rPr>
              <a:t>3- Medidas para economia de água;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omic Sans MS" pitchFamily="66" charset="0"/>
              </a:rPr>
              <a:t>4- Medidas para economia de energia elétrica;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omic Sans MS" pitchFamily="66" charset="0"/>
              </a:rPr>
              <a:t>5- Medidas de Educação Ambiental, por meio de comunicação interna com recomendações para economia de água, energia, redução do consumo de materiais e da produção de lixo, e sobre a coleta seletiva.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omic Sans MS" pitchFamily="66" charset="0"/>
              </a:rPr>
              <a:t>A Câmara Municipal cumpre, por meio dessas importantes medidas, mais um compromisso assumido com o cidadão.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omic Sans MS" pitchFamily="66" charset="0"/>
              </a:rPr>
              <a:t>Ações de comunicação do Programa de Boas Práticas Ambientais:</a:t>
            </a:r>
          </a:p>
          <a:p>
            <a:r>
              <a:rPr lang="pt-BR" dirty="0" smtClean="0">
                <a:latin typeface="Comic Sans MS" pitchFamily="66" charset="0"/>
              </a:rPr>
              <a:t>                             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pic>
        <p:nvPicPr>
          <p:cNvPr id="7" name="Espaço Reservado para Conteúdo 6" descr="370--20120604_-_wwwpainelflorestalcomb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29256" y="4000504"/>
            <a:ext cx="2571750" cy="1885950"/>
          </a:xfrm>
        </p:spPr>
      </p:pic>
      <p:pic>
        <p:nvPicPr>
          <p:cNvPr id="1027" name="Picture 3" descr="C:\Documents and Settings\Administrador\Desktop\Vitor\Logo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571612"/>
            <a:ext cx="2571768" cy="207170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Comic Sans MS" pitchFamily="66" charset="0"/>
              </a:rPr>
              <a:t>Consciência Ambiental:</a:t>
            </a:r>
            <a:endParaRPr lang="pt-BR" b="1" dirty="0">
              <a:latin typeface="Comic Sans MS" pitchFamily="66" charset="0"/>
            </a:endParaRPr>
          </a:p>
        </p:txBody>
      </p:sp>
      <p:pic>
        <p:nvPicPr>
          <p:cNvPr id="2050" name="Picture 2" descr="C:\Documents and Settings\Administrador\Desktop\Vitor\Logo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5086" y="2214554"/>
            <a:ext cx="3148285" cy="3262768"/>
          </a:xfrm>
        </p:spPr>
      </p:pic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pt-BR" sz="4000" dirty="0" smtClean="0">
                <a:latin typeface="Comic Sans MS" pitchFamily="66" charset="0"/>
              </a:rPr>
              <a:t>Evite o desperdício de água.</a:t>
            </a:r>
          </a:p>
          <a:p>
            <a:pPr algn="ctr"/>
            <a:endParaRPr lang="pt-BR" sz="40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pt-BR" sz="4000" dirty="0" smtClean="0">
                <a:latin typeface="Comic Sans MS" pitchFamily="66" charset="0"/>
              </a:rPr>
              <a:t>A Natureza Agradece!</a:t>
            </a:r>
            <a:endParaRPr lang="pt-BR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Comic Sans MS" pitchFamily="66" charset="0"/>
              </a:rPr>
              <a:t>Consciência Ambiental:</a:t>
            </a:r>
            <a:endParaRPr lang="pt-BR" b="1" dirty="0">
              <a:latin typeface="Comic Sans MS" pitchFamily="66" charset="0"/>
            </a:endParaRPr>
          </a:p>
        </p:txBody>
      </p:sp>
      <p:pic>
        <p:nvPicPr>
          <p:cNvPr id="2050" name="Picture 2" descr="C:\Documents and Settings\Administrador\Desktop\Vitor\Logo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71538" y="2000240"/>
            <a:ext cx="3214709" cy="3331608"/>
          </a:xfrm>
        </p:spPr>
      </p:pic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pt-BR" sz="4000" dirty="0" smtClean="0">
                <a:latin typeface="Comic Sans MS" pitchFamily="66" charset="0"/>
              </a:rPr>
              <a:t>Desligue seu computador quando não estiver usando.</a:t>
            </a:r>
          </a:p>
          <a:p>
            <a:pPr algn="ctr">
              <a:buNone/>
            </a:pPr>
            <a:endParaRPr lang="pt-BR" sz="40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pt-BR" sz="4000" dirty="0" smtClean="0">
                <a:latin typeface="Comic Sans MS" pitchFamily="66" charset="0"/>
              </a:rPr>
              <a:t>Poupe energia!</a:t>
            </a:r>
            <a:endParaRPr lang="pt-BR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Comic Sans MS" pitchFamily="66" charset="0"/>
              </a:rPr>
              <a:t>Consciência Ambiental:</a:t>
            </a:r>
            <a:endParaRPr lang="pt-BR" b="1" dirty="0">
              <a:latin typeface="Comic Sans MS" pitchFamily="66" charset="0"/>
            </a:endParaRPr>
          </a:p>
        </p:txBody>
      </p:sp>
      <p:pic>
        <p:nvPicPr>
          <p:cNvPr id="2050" name="Picture 2" descr="C:\Documents and Settings\Administrador\Desktop\Vitor\Logo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6472" y="2000240"/>
            <a:ext cx="3239776" cy="3357586"/>
          </a:xfrm>
        </p:spPr>
      </p:pic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endParaRPr lang="pt-BR" sz="4000" dirty="0" smtClean="0"/>
          </a:p>
          <a:p>
            <a:pPr algn="ctr">
              <a:buNone/>
            </a:pPr>
            <a:r>
              <a:rPr lang="pt-BR" sz="4000" dirty="0" smtClean="0">
                <a:latin typeface="Comic Sans MS" pitchFamily="66" charset="0"/>
              </a:rPr>
              <a:t>Duas folhas são suficientes para enxugar as mãos.</a:t>
            </a:r>
            <a:endParaRPr lang="pt-BR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Comic Sans MS" pitchFamily="66" charset="0"/>
              </a:rPr>
              <a:t>Consciência Ambiental:</a:t>
            </a:r>
            <a:endParaRPr lang="pt-BR" b="1" dirty="0">
              <a:latin typeface="Comic Sans MS" pitchFamily="66" charset="0"/>
            </a:endParaRPr>
          </a:p>
        </p:txBody>
      </p:sp>
      <p:pic>
        <p:nvPicPr>
          <p:cNvPr id="2050" name="Picture 2" descr="C:\Documents and Settings\Administrador\Desktop\Vitor\Logo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8608" y="2071678"/>
            <a:ext cx="3377639" cy="3500462"/>
          </a:xfrm>
        </p:spPr>
      </p:pic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endParaRPr lang="pt-BR" sz="4000" dirty="0" smtClean="0"/>
          </a:p>
          <a:p>
            <a:pPr algn="ctr">
              <a:buNone/>
            </a:pPr>
            <a:r>
              <a:rPr lang="pt-BR" sz="4000" dirty="0" smtClean="0">
                <a:latin typeface="Comic Sans MS" pitchFamily="66" charset="0"/>
              </a:rPr>
              <a:t>Desligue a luz antes de sair.</a:t>
            </a:r>
          </a:p>
          <a:p>
            <a:pPr algn="ctr">
              <a:buNone/>
            </a:pPr>
            <a:endParaRPr lang="pt-BR" sz="4000" dirty="0" smtClean="0">
              <a:latin typeface="Comic Sans MS" pitchFamily="66" charset="0"/>
            </a:endParaRPr>
          </a:p>
          <a:p>
            <a:pPr algn="ctr">
              <a:buNone/>
            </a:pPr>
            <a:endParaRPr lang="pt-BR" sz="40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pt-BR" sz="4000" dirty="0" smtClean="0">
                <a:latin typeface="Comic Sans MS" pitchFamily="66" charset="0"/>
              </a:rPr>
              <a:t>Poupe energia!</a:t>
            </a:r>
            <a:endParaRPr lang="pt-BR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Comic Sans MS" pitchFamily="66" charset="0"/>
              </a:rPr>
              <a:t>Consciência Ambiental:</a:t>
            </a:r>
            <a:endParaRPr lang="pt-BR" b="1" dirty="0">
              <a:latin typeface="Comic Sans MS" pitchFamily="66" charset="0"/>
            </a:endParaRPr>
          </a:p>
        </p:txBody>
      </p:sp>
      <p:pic>
        <p:nvPicPr>
          <p:cNvPr id="2050" name="Picture 2" descr="C:\Documents and Settings\Administrador\Desktop\Vitor\Logo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57224" y="2143116"/>
            <a:ext cx="3170845" cy="3286148"/>
          </a:xfrm>
        </p:spPr>
      </p:pic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pt-BR" sz="4000" dirty="0" smtClean="0">
                <a:latin typeface="Comic Sans MS" pitchFamily="66" charset="0"/>
              </a:rPr>
              <a:t>Imprima somente o necessário.</a:t>
            </a:r>
          </a:p>
          <a:p>
            <a:pPr algn="ctr">
              <a:buNone/>
            </a:pPr>
            <a:endParaRPr lang="pt-BR" sz="4000" dirty="0" smtClean="0">
              <a:latin typeface="Comic Sans MS" pitchFamily="66" charset="0"/>
            </a:endParaRPr>
          </a:p>
          <a:p>
            <a:pPr algn="ctr">
              <a:buNone/>
            </a:pPr>
            <a:endParaRPr lang="pt-BR" sz="40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pt-BR" sz="4000" dirty="0" smtClean="0">
                <a:latin typeface="Comic Sans MS" pitchFamily="66" charset="0"/>
              </a:rPr>
              <a:t>Pense no meio ambiente!</a:t>
            </a:r>
            <a:endParaRPr lang="pt-BR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CDs e DVDs</a:t>
            </a:r>
            <a:endParaRPr lang="pt-BR" dirty="0"/>
          </a:p>
        </p:txBody>
      </p:sp>
      <p:pic>
        <p:nvPicPr>
          <p:cNvPr id="2050" name="Picture 2" descr="C:\Documents and Settings\Administrador\Desktop\Vitor\Logo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286512" y="4286256"/>
            <a:ext cx="2238375" cy="1962150"/>
          </a:xfrm>
        </p:spPr>
      </p:pic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500034" y="1428736"/>
            <a:ext cx="5357850" cy="4929222"/>
          </a:xfrm>
        </p:spPr>
        <p:txBody>
          <a:bodyPr>
            <a:noAutofit/>
          </a:bodyPr>
          <a:lstStyle/>
          <a:p>
            <a:r>
              <a:rPr lang="pt-BR" sz="2400" dirty="0" smtClean="0"/>
              <a:t>Um CD leva em torno de 450 anos para se decompor no meio Ambiente.</a:t>
            </a:r>
          </a:p>
          <a:p>
            <a:endParaRPr lang="pt-BR" sz="2400" dirty="0" smtClean="0"/>
          </a:p>
          <a:p>
            <a:r>
              <a:rPr lang="pt-BR" sz="2400" dirty="0" smtClean="0"/>
              <a:t>Quando incinerados, ainda contribuem para chuva ácida.</a:t>
            </a:r>
          </a:p>
          <a:p>
            <a:endParaRPr lang="pt-BR" sz="2400" dirty="0" smtClean="0"/>
          </a:p>
          <a:p>
            <a:r>
              <a:rPr lang="pt-BR" sz="2400" dirty="0" smtClean="0"/>
              <a:t>Use mídia regravável como </a:t>
            </a:r>
            <a:r>
              <a:rPr lang="pt-BR" sz="2400" dirty="0" err="1" smtClean="0"/>
              <a:t>Pen</a:t>
            </a:r>
            <a:r>
              <a:rPr lang="pt-BR" sz="2400" dirty="0" smtClean="0"/>
              <a:t> drive, </a:t>
            </a:r>
            <a:r>
              <a:rPr lang="pt-BR" sz="2400" dirty="0" err="1" smtClean="0"/>
              <a:t>DC-RWs</a:t>
            </a:r>
            <a:r>
              <a:rPr lang="pt-BR" sz="2400" dirty="0" smtClean="0"/>
              <a:t> e utilize mais e-mails ou FTP para seus arquivos.</a:t>
            </a:r>
          </a:p>
          <a:p>
            <a:endParaRPr lang="pt-BR" sz="2400" dirty="0" smtClean="0"/>
          </a:p>
          <a:p>
            <a:r>
              <a:rPr lang="pt-BR" sz="2400" dirty="0" smtClean="0"/>
              <a:t>Tecnologia e meio ambiente andam juntos. </a:t>
            </a:r>
            <a:endParaRPr lang="pt-BR" sz="2400" dirty="0"/>
          </a:p>
        </p:txBody>
      </p:sp>
      <p:pic>
        <p:nvPicPr>
          <p:cNvPr id="3074" name="Picture 2" descr="C:\Documents and Settings\Administrador\Desktop\Vitor\CD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1428736"/>
            <a:ext cx="2368767" cy="2286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chemeClr val="tx1"/>
                </a:solidFill>
                <a:latin typeface="Comic Sans MS" pitchFamily="66" charset="0"/>
              </a:rPr>
              <a:t>Veja como seu dinheiro e a água vão para o ralo.</a:t>
            </a:r>
            <a:endParaRPr lang="pt-BR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050" name="Picture 2" descr="C:\Documents and Settings\Administrador\Desktop\Vitor\Logo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81112" y="2981325"/>
            <a:ext cx="2238375" cy="1962150"/>
          </a:xfrm>
        </p:spPr>
      </p:pic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</p:nvPr>
        </p:nvGraphicFramePr>
        <p:xfrm>
          <a:off x="2490952" y="2144110"/>
          <a:ext cx="208280" cy="3358056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335805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42910" y="1869922"/>
          <a:ext cx="4071966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</a:tblGrid>
              <a:tr h="585670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>
                          <a:latin typeface="Comic Sans MS" pitchFamily="66" charset="0"/>
                        </a:rPr>
                        <a:t>Uso doméstico da água *</a:t>
                      </a:r>
                      <a:endParaRPr lang="pt-B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0854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omic Sans MS" pitchFamily="66" charset="0"/>
                        </a:rPr>
                        <a:t>Descarga Sanitária          41%</a:t>
                      </a:r>
                      <a:endParaRPr lang="pt-B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5726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omic Sans MS" pitchFamily="66" charset="0"/>
                        </a:rPr>
                        <a:t>Banhos                            37%</a:t>
                      </a:r>
                      <a:endParaRPr lang="pt-B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0854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omic Sans MS" pitchFamily="66" charset="0"/>
                        </a:rPr>
                        <a:t>Cozinha                            6% </a:t>
                      </a:r>
                      <a:endParaRPr lang="pt-B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5726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omic Sans MS" pitchFamily="66" charset="0"/>
                        </a:rPr>
                        <a:t>Bebida                              5%</a:t>
                      </a:r>
                      <a:endParaRPr lang="pt-B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5726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omic Sans MS" pitchFamily="66" charset="0"/>
                        </a:rPr>
                        <a:t>Lavanderia                        4% </a:t>
                      </a:r>
                      <a:endParaRPr lang="pt-B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5726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omic Sans MS" pitchFamily="66" charset="0"/>
                        </a:rPr>
                        <a:t>Limpeza</a:t>
                      </a:r>
                      <a:r>
                        <a:rPr lang="pt-BR" baseline="0" dirty="0" smtClean="0">
                          <a:latin typeface="Comic Sans MS" pitchFamily="66" charset="0"/>
                        </a:rPr>
                        <a:t> da casa               3% </a:t>
                      </a:r>
                      <a:endParaRPr lang="pt-B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5726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omic Sans MS" pitchFamily="66" charset="0"/>
                        </a:rPr>
                        <a:t>Jardim                              2%</a:t>
                      </a:r>
                      <a:endParaRPr lang="pt-BR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25115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omic Sans MS" pitchFamily="66" charset="0"/>
                        </a:rPr>
                        <a:t>Lavagem</a:t>
                      </a:r>
                      <a:r>
                        <a:rPr lang="pt-BR" baseline="0" dirty="0" smtClean="0">
                          <a:latin typeface="Comic Sans MS" pitchFamily="66" charset="0"/>
                        </a:rPr>
                        <a:t> de carro             1%</a:t>
                      </a:r>
                    </a:p>
                    <a:p>
                      <a:pPr algn="just"/>
                      <a:r>
                        <a:rPr lang="pt-BR" sz="1400" baseline="0" dirty="0" smtClean="0">
                          <a:latin typeface="Comic Sans MS" pitchFamily="66" charset="0"/>
                        </a:rPr>
                        <a:t>*Fonte: Jornal do Brasil, Rio de Janeiro 04/03/2001</a:t>
                      </a:r>
                      <a:endParaRPr lang="pt-BR" sz="1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Documents and Settings\Administrador\Desktop\Vitor\P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500306"/>
            <a:ext cx="2500330" cy="2428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321</TotalTime>
  <Words>518</Words>
  <Application>Microsoft Office PowerPoint</Application>
  <PresentationFormat>Apresentação na tela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Viagem</vt:lpstr>
      <vt:lpstr>Você sabe o que é o Novo Código Florestal?</vt:lpstr>
      <vt:lpstr>Slide 2</vt:lpstr>
      <vt:lpstr>Consciência Ambiental:</vt:lpstr>
      <vt:lpstr>Consciência Ambiental:</vt:lpstr>
      <vt:lpstr>Consciência Ambiental:</vt:lpstr>
      <vt:lpstr>Consciência Ambiental:</vt:lpstr>
      <vt:lpstr>Consciência Ambiental:</vt:lpstr>
      <vt:lpstr>CDs e DVDs</vt:lpstr>
      <vt:lpstr>Veja como seu dinheiro e a água vão para o ralo.</vt:lpstr>
      <vt:lpstr>Economize!! Por que poupar energia?</vt:lpstr>
      <vt:lpstr>Cada copo descartável pode levar mais de 100 anos para se decompor na natureza</vt:lpstr>
      <vt:lpstr>O consumo de energia afeta várias formas o meio ambiente e Faz com que os recursos naturais se esgotem cada vez mais rápido.</vt:lpstr>
      <vt:lpstr>Antes de imprimir, pense se é realmente necessário, pois Muitas árvores podem ser poupadas!</vt:lpstr>
      <vt:lpstr>A água doce representa 2,8 na superfície do planeta.  Vamos poupá-la!</vt:lpstr>
      <vt:lpstr>Slide 15</vt:lpstr>
    </vt:vector>
  </TitlesOfParts>
  <Company>Servtech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Você sabe o que é o Novo Código Florestal?</dc:title>
  <dc:creator>Usuário</dc:creator>
  <cp:lastModifiedBy>Vitor</cp:lastModifiedBy>
  <cp:revision>36</cp:revision>
  <dcterms:created xsi:type="dcterms:W3CDTF">2013-02-05T07:17:22Z</dcterms:created>
  <dcterms:modified xsi:type="dcterms:W3CDTF">2013-03-05T14:09:55Z</dcterms:modified>
</cp:coreProperties>
</file>